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4700"/>
    <a:srgbClr val="FFFF79"/>
    <a:srgbClr val="FFFFA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E6BF2EC-B470-4A4C-86FE-1E4A3C68852F}" type="datetimeFigureOut">
              <a:rPr lang="en-US" smtClean="0"/>
              <a:pPr/>
              <a:t>4/28/2009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13ACEF-84EF-4B7A-8BFA-DF16C3A92FD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13ACEF-84EF-4B7A-8BFA-DF16C3A92F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13ACEF-84EF-4B7A-8BFA-DF16C3A92FD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13ACEF-84EF-4B7A-8BFA-DF16C3A92FDC}"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13ACEF-84EF-4B7A-8BFA-DF16C3A92FD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13ACEF-84EF-4B7A-8BFA-DF16C3A92FDC}"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113ACEF-84EF-4B7A-8BFA-DF16C3A92FD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113ACEF-84EF-4B7A-8BFA-DF16C3A92FDC}"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E6BF2EC-B470-4A4C-86FE-1E4A3C68852F}" type="datetimeFigureOut">
              <a:rPr lang="en-US" smtClean="0"/>
              <a:pPr/>
              <a:t>4/28/2009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113ACEF-84EF-4B7A-8BFA-DF16C3A92F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E6BF2EC-B470-4A4C-86FE-1E4A3C68852F}" type="datetimeFigureOut">
              <a:rPr lang="en-US" smtClean="0"/>
              <a:pPr/>
              <a:t>4/28/2009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13ACEF-84EF-4B7A-8BFA-DF16C3A92FD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E6BF2EC-B470-4A4C-86FE-1E4A3C68852F}" type="datetimeFigureOut">
              <a:rPr lang="en-US" smtClean="0"/>
              <a:pPr/>
              <a:t>4/28/2009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13ACEF-84EF-4B7A-8BFA-DF16C3A92FD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E6BF2EC-B470-4A4C-86FE-1E4A3C68852F}" type="datetimeFigureOut">
              <a:rPr lang="en-US" smtClean="0"/>
              <a:pPr/>
              <a:t>4/28/2009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113ACEF-84EF-4B7A-8BFA-DF16C3A92F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Solar Energy</a:t>
            </a:r>
            <a:endParaRPr lang="en-US" dirty="0"/>
          </a:p>
        </p:txBody>
      </p:sp>
      <p:sp>
        <p:nvSpPr>
          <p:cNvPr id="3" name="Subtitle 2"/>
          <p:cNvSpPr>
            <a:spLocks noGrp="1"/>
          </p:cNvSpPr>
          <p:nvPr>
            <p:ph type="subTitle" idx="1"/>
          </p:nvPr>
        </p:nvSpPr>
        <p:spPr/>
        <p:txBody>
          <a:bodyPr/>
          <a:lstStyle/>
          <a:p>
            <a:r>
              <a:rPr lang="en-US" dirty="0" smtClean="0"/>
              <a:t>Pros, Cons, and Facts</a:t>
            </a:r>
            <a:endParaRPr lang="en-US" dirty="0"/>
          </a:p>
        </p:txBody>
      </p:sp>
      <p:pic>
        <p:nvPicPr>
          <p:cNvPr id="4" name="Picture 3" descr="images.jpg"/>
          <p:cNvPicPr>
            <a:picLocks noChangeAspect="1"/>
          </p:cNvPicPr>
          <p:nvPr/>
        </p:nvPicPr>
        <p:blipFill>
          <a:blip r:embed="rId2"/>
          <a:stretch>
            <a:fillRect/>
          </a:stretch>
        </p:blipFill>
        <p:spPr>
          <a:xfrm>
            <a:off x="838200" y="914400"/>
            <a:ext cx="2743200" cy="2311200"/>
          </a:xfrm>
          <a:prstGeom prst="rect">
            <a:avLst/>
          </a:prstGeom>
          <a:solidFill>
            <a:srgbClr val="FFFFFF">
              <a:shade val="85000"/>
            </a:srgbClr>
          </a:solidFill>
          <a:ln w="190500" cap="sq">
            <a:solidFill>
              <a:srgbClr val="FFFF79"/>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95800" y="1481328"/>
            <a:ext cx="4191000" cy="4525963"/>
          </a:xfrm>
        </p:spPr>
        <p:txBody>
          <a:bodyPr>
            <a:normAutofit fontScale="92500"/>
          </a:bodyPr>
          <a:lstStyle/>
          <a:p>
            <a:r>
              <a:rPr lang="en-US" dirty="0" smtClean="0"/>
              <a:t>Often used synonymously with solar energy, </a:t>
            </a:r>
            <a:r>
              <a:rPr lang="en-US" b="1" dirty="0" smtClean="0"/>
              <a:t>solar power</a:t>
            </a:r>
            <a:r>
              <a:rPr lang="en-US" dirty="0" smtClean="0"/>
              <a:t> is what you've got once the sun's energy has been converted to electricity. </a:t>
            </a:r>
          </a:p>
          <a:p>
            <a:r>
              <a:rPr lang="en-US" dirty="0" smtClean="0"/>
              <a:t>This can be done by heating a liquid to produce steam and spin a generator.  </a:t>
            </a:r>
            <a:endParaRPr lang="en-US" dirty="0"/>
          </a:p>
        </p:txBody>
      </p:sp>
      <p:sp>
        <p:nvSpPr>
          <p:cNvPr id="3" name="Title 2"/>
          <p:cNvSpPr>
            <a:spLocks noGrp="1"/>
          </p:cNvSpPr>
          <p:nvPr>
            <p:ph type="title"/>
          </p:nvPr>
        </p:nvSpPr>
        <p:spPr/>
        <p:txBody>
          <a:bodyPr>
            <a:normAutofit/>
          </a:bodyPr>
          <a:lstStyle/>
          <a:p>
            <a:r>
              <a:rPr lang="en-US" sz="4800" dirty="0" smtClean="0">
                <a:solidFill>
                  <a:schemeClr val="accent2">
                    <a:lumMod val="75000"/>
                  </a:schemeClr>
                </a:solidFill>
                <a:latin typeface="Arno Pro Smbd Subhead" pitchFamily="18" charset="0"/>
              </a:rPr>
              <a:t>How it works…</a:t>
            </a:r>
            <a:endParaRPr lang="en-US" sz="4800" dirty="0">
              <a:solidFill>
                <a:schemeClr val="accent2">
                  <a:lumMod val="75000"/>
                </a:schemeClr>
              </a:solidFill>
              <a:latin typeface="Arno Pro Smbd Subhead" pitchFamily="18" charset="0"/>
            </a:endParaRPr>
          </a:p>
        </p:txBody>
      </p:sp>
      <p:pic>
        <p:nvPicPr>
          <p:cNvPr id="4" name="Picture 3" descr="mages.jpg"/>
          <p:cNvPicPr>
            <a:picLocks noChangeAspect="1"/>
          </p:cNvPicPr>
          <p:nvPr/>
        </p:nvPicPr>
        <p:blipFill>
          <a:blip r:embed="rId2"/>
          <a:stretch>
            <a:fillRect/>
          </a:stretch>
        </p:blipFill>
        <p:spPr>
          <a:xfrm>
            <a:off x="838200" y="2286000"/>
            <a:ext cx="2875684" cy="23145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77500" lnSpcReduction="20000"/>
          </a:bodyPr>
          <a:lstStyle/>
          <a:p>
            <a:r>
              <a:rPr lang="en-US" dirty="0" smtClean="0"/>
              <a:t>Solar Energy is being used all over the world.</a:t>
            </a:r>
          </a:p>
          <a:p>
            <a:r>
              <a:rPr lang="en-US" dirty="0" smtClean="0"/>
              <a:t>Solar panels are being used where ever the change can be implemented.</a:t>
            </a:r>
          </a:p>
          <a:p>
            <a:r>
              <a:rPr lang="en-US" dirty="0" smtClean="0"/>
              <a:t>For example, in California's Mojave desert, there are huge rows of solar mirrors arranged in what's called "solar thermal power plants" that use this idea to make electricity for more than 350,000 homes.</a:t>
            </a:r>
            <a:endParaRPr lang="en-US" dirty="0"/>
          </a:p>
        </p:txBody>
      </p:sp>
      <p:sp>
        <p:nvSpPr>
          <p:cNvPr id="3" name="Title 2"/>
          <p:cNvSpPr>
            <a:spLocks noGrp="1"/>
          </p:cNvSpPr>
          <p:nvPr>
            <p:ph type="title"/>
          </p:nvPr>
        </p:nvSpPr>
        <p:spPr/>
        <p:txBody>
          <a:bodyPr/>
          <a:lstStyle/>
          <a:p>
            <a:r>
              <a:rPr lang="en-US" dirty="0" smtClean="0">
                <a:solidFill>
                  <a:srgbClr val="8E4700"/>
                </a:solidFill>
              </a:rPr>
              <a:t>Where it’s being used now…</a:t>
            </a:r>
            <a:endParaRPr lang="en-US" dirty="0">
              <a:solidFill>
                <a:srgbClr val="8E4700"/>
              </a:solidFill>
            </a:endParaRPr>
          </a:p>
        </p:txBody>
      </p:sp>
      <p:pic>
        <p:nvPicPr>
          <p:cNvPr id="9" name="Picture 8" descr="chap15_solar_luz.jpg"/>
          <p:cNvPicPr>
            <a:picLocks noChangeAspect="1"/>
          </p:cNvPicPr>
          <p:nvPr/>
        </p:nvPicPr>
        <p:blipFill>
          <a:blip r:embed="rId2"/>
          <a:stretch>
            <a:fillRect/>
          </a:stretch>
        </p:blipFill>
        <p:spPr>
          <a:xfrm>
            <a:off x="4876800" y="2209800"/>
            <a:ext cx="3810000" cy="2540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initial cost of solar energy sources may seem high now but over time it will save you money. </a:t>
            </a:r>
          </a:p>
          <a:p>
            <a:r>
              <a:rPr lang="en-US" dirty="0" smtClean="0"/>
              <a:t>Cheaper hot water systems range from $1,000-$2,000, but if you live in a colder region it could range between $2,500-$4,000.</a:t>
            </a:r>
          </a:p>
          <a:p>
            <a:r>
              <a:rPr lang="en-US" dirty="0" smtClean="0"/>
              <a:t>People who live in the </a:t>
            </a:r>
            <a:r>
              <a:rPr lang="en-US" dirty="0" smtClean="0"/>
              <a:t>southern and western parts </a:t>
            </a:r>
            <a:r>
              <a:rPr lang="en-US" dirty="0" smtClean="0"/>
              <a:t>of the country </a:t>
            </a:r>
            <a:r>
              <a:rPr lang="en-US" dirty="0" smtClean="0"/>
              <a:t>are more likely to have distributers of solar products rather than northern and eastern parts of the country. </a:t>
            </a:r>
            <a:endParaRPr lang="en-US" dirty="0" smtClean="0"/>
          </a:p>
          <a:p>
            <a:endParaRPr lang="en-US" dirty="0"/>
          </a:p>
        </p:txBody>
      </p:sp>
      <p:sp>
        <p:nvSpPr>
          <p:cNvPr id="3" name="Title 2"/>
          <p:cNvSpPr>
            <a:spLocks noGrp="1"/>
          </p:cNvSpPr>
          <p:nvPr>
            <p:ph type="title"/>
          </p:nvPr>
        </p:nvSpPr>
        <p:spPr/>
        <p:txBody>
          <a:bodyPr/>
          <a:lstStyle/>
          <a:p>
            <a:r>
              <a:rPr lang="en-US" dirty="0" smtClean="0"/>
              <a:t>Costs and </a:t>
            </a:r>
            <a:r>
              <a:rPr lang="en-US" dirty="0" err="1" smtClean="0"/>
              <a:t>Availablity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aren’t many bad effects on the environment using solar energy.</a:t>
            </a:r>
          </a:p>
          <a:p>
            <a:r>
              <a:rPr lang="en-US" dirty="0" smtClean="0"/>
              <a:t>The biggest problem is that all utility scale solar energy facilities require large areas for solar radiation collection.</a:t>
            </a:r>
          </a:p>
          <a:p>
            <a:r>
              <a:rPr lang="en-US" dirty="0" smtClean="0"/>
              <a:t>The large arrays of solar collectors may interfere with natural sunlight, rainfall, and drainage.</a:t>
            </a:r>
          </a:p>
          <a:p>
            <a:r>
              <a:rPr lang="en-US" dirty="0" smtClean="0"/>
              <a:t>This could have a variety of effects on plants and animals.</a:t>
            </a:r>
            <a:endParaRPr lang="en-US" dirty="0"/>
          </a:p>
        </p:txBody>
      </p:sp>
      <p:sp>
        <p:nvSpPr>
          <p:cNvPr id="3" name="Title 2"/>
          <p:cNvSpPr>
            <a:spLocks noGrp="1"/>
          </p:cNvSpPr>
          <p:nvPr>
            <p:ph type="title"/>
          </p:nvPr>
        </p:nvSpPr>
        <p:spPr/>
        <p:txBody>
          <a:bodyPr/>
          <a:lstStyle/>
          <a:p>
            <a:r>
              <a:rPr lang="en-US" dirty="0" smtClean="0"/>
              <a:t>Environmental Concerns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Solar energy plants require large facilities with highly reflective surfaces. This would possibly be an eyesore for the community.</a:t>
            </a:r>
          </a:p>
          <a:p>
            <a:r>
              <a:rPr lang="en-US" dirty="0" smtClean="0"/>
              <a:t>Also the facilities may use hazardous materials in the photovoltaic panels. This leaves potential for environmental contamination.</a:t>
            </a:r>
          </a:p>
          <a:p>
            <a:r>
              <a:rPr lang="en-US" dirty="0" smtClean="0"/>
              <a:t>Solar power systems may employ liquids such as oils or molten salts that may be hazardous. They could also cause interference with aircraft operations!!</a:t>
            </a:r>
            <a:endParaRPr lang="en-US" dirty="0"/>
          </a:p>
        </p:txBody>
      </p:sp>
      <p:sp>
        <p:nvSpPr>
          <p:cNvPr id="3" name="Title 2"/>
          <p:cNvSpPr>
            <a:spLocks noGrp="1"/>
          </p:cNvSpPr>
          <p:nvPr>
            <p:ph type="title"/>
          </p:nvPr>
        </p:nvSpPr>
        <p:spPr/>
        <p:txBody>
          <a:bodyPr/>
          <a:lstStyle/>
          <a:p>
            <a:r>
              <a:rPr lang="en-US" dirty="0" smtClean="0"/>
              <a:t>Other Concerns and Problems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People do not know enough information about the solar products. </a:t>
            </a:r>
          </a:p>
          <a:p>
            <a:r>
              <a:rPr lang="en-US" dirty="0" smtClean="0"/>
              <a:t>No one can really afford it yet</a:t>
            </a:r>
          </a:p>
          <a:p>
            <a:r>
              <a:rPr lang="en-US" dirty="0" smtClean="0"/>
              <a:t>Environmental surroundings are preventing it</a:t>
            </a:r>
          </a:p>
          <a:p>
            <a:r>
              <a:rPr lang="en-US" dirty="0" smtClean="0"/>
              <a:t>It might put your local energy sources out of business</a:t>
            </a:r>
          </a:p>
          <a:p>
            <a:r>
              <a:rPr lang="en-US" dirty="0" smtClean="0"/>
              <a:t>Its an eye sore for the community</a:t>
            </a:r>
          </a:p>
          <a:p>
            <a:r>
              <a:rPr lang="en-US" dirty="0" smtClean="0"/>
              <a:t>It takes time and a lot of effort to install these </a:t>
            </a:r>
            <a:r>
              <a:rPr lang="en-US" smtClean="0"/>
              <a:t>solar products. </a:t>
            </a:r>
            <a:endParaRPr lang="en-US" dirty="0"/>
          </a:p>
        </p:txBody>
      </p:sp>
      <p:sp>
        <p:nvSpPr>
          <p:cNvPr id="3" name="Title 2"/>
          <p:cNvSpPr>
            <a:spLocks noGrp="1"/>
          </p:cNvSpPr>
          <p:nvPr>
            <p:ph type="title"/>
          </p:nvPr>
        </p:nvSpPr>
        <p:spPr/>
        <p:txBody>
          <a:bodyPr/>
          <a:lstStyle/>
          <a:p>
            <a:r>
              <a:rPr lang="en-US" dirty="0" smtClean="0"/>
              <a:t>Why it isn’t being used more…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49</TotalTime>
  <Words>393</Words>
  <Application>Microsoft Office PowerPoint</Application>
  <PresentationFormat>On-screen Show (4:3)</PresentationFormat>
  <Paragraphs>29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Solar Energy</vt:lpstr>
      <vt:lpstr>How it works…</vt:lpstr>
      <vt:lpstr>Where it’s being used now…</vt:lpstr>
      <vt:lpstr>Costs and Availablity</vt:lpstr>
      <vt:lpstr>Environmental Concerns</vt:lpstr>
      <vt:lpstr>Other Concerns and Problems</vt:lpstr>
      <vt:lpstr>Why it isn’t being used more…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Energy</dc:title>
  <dc:creator> </dc:creator>
  <cp:lastModifiedBy> </cp:lastModifiedBy>
  <cp:revision>7</cp:revision>
  <dcterms:created xsi:type="dcterms:W3CDTF">2009-04-27T17:21:59Z</dcterms:created>
  <dcterms:modified xsi:type="dcterms:W3CDTF">2009-04-28T17:42:06Z</dcterms:modified>
</cp:coreProperties>
</file>